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144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須齋正幸" initials="須齋正幸" lastIdx="1" clrIdx="0">
    <p:extLst>
      <p:ext uri="{19B8F6BF-5375-455C-9EA6-DF929625EA0E}">
        <p15:presenceInfo xmlns:p15="http://schemas.microsoft.com/office/powerpoint/2012/main" userId="3f64140a47735ec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4F81BD"/>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587" autoAdjust="0"/>
    <p:restoredTop sz="94663" autoAdjust="0"/>
  </p:normalViewPr>
  <p:slideViewPr>
    <p:cSldViewPr>
      <p:cViewPr varScale="1">
        <p:scale>
          <a:sx n="88" d="100"/>
          <a:sy n="88" d="100"/>
        </p:scale>
        <p:origin x="3540" y="9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sz="1200"/>
            </a:lvl1pPr>
          </a:lstStyle>
          <a:p>
            <a:fld id="{F1BAAACC-0C4B-4382-9038-D71ED005DB74}" type="datetimeFigureOut">
              <a:rPr kumimoji="1" lang="ja-JP" altLang="en-US" smtClean="0"/>
              <a:t>2022/7/19</a:t>
            </a:fld>
            <a:endParaRPr kumimoji="1" lang="ja-JP" altLang="en-US"/>
          </a:p>
        </p:txBody>
      </p:sp>
      <p:sp>
        <p:nvSpPr>
          <p:cNvPr id="4" name="スライド イメージ プレースホルダー 3"/>
          <p:cNvSpPr>
            <a:spLocks noGrp="1" noRot="1" noChangeAspect="1"/>
          </p:cNvSpPr>
          <p:nvPr>
            <p:ph type="sldImg" idx="2"/>
          </p:nvPr>
        </p:nvSpPr>
        <p:spPr>
          <a:xfrm>
            <a:off x="2144713" y="1243013"/>
            <a:ext cx="2516187"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3537"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450" y="9440863"/>
            <a:ext cx="2949575" cy="498475"/>
          </a:xfrm>
          <a:prstGeom prst="rect">
            <a:avLst/>
          </a:prstGeom>
        </p:spPr>
        <p:txBody>
          <a:bodyPr vert="horz" lIns="91440" tIns="45720" rIns="91440" bIns="45720" rtlCol="0" anchor="b"/>
          <a:lstStyle>
            <a:lvl1pPr algn="r">
              <a:defRPr sz="1200"/>
            </a:lvl1pPr>
          </a:lstStyle>
          <a:p>
            <a:fld id="{6921AF92-CB3C-405B-A54F-8C9E4E779C55}" type="slidenum">
              <a:rPr kumimoji="1" lang="ja-JP" altLang="en-US" smtClean="0"/>
              <a:t>‹#›</a:t>
            </a:fld>
            <a:endParaRPr kumimoji="1" lang="ja-JP" altLang="en-US"/>
          </a:p>
        </p:txBody>
      </p:sp>
    </p:spTree>
    <p:extLst>
      <p:ext uri="{BB962C8B-B14F-4D97-AF65-F5344CB8AC3E}">
        <p14:creationId xmlns:p14="http://schemas.microsoft.com/office/powerpoint/2010/main" val="16548821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2022/7/19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2022/7/19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2022/7/19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2022/7/19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3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2022/7/19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2022/7/19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2022/7/19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2022/7/19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2022/7/19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15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2022/7/19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15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kumimoji="1" lang="ja-JP" altLang="en-US"/>
              <a:t>図を追加</a:t>
            </a:r>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2022/7/19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A26DF16-7525-422B-87F4-094CDA04A3FC}" type="datetimeFigureOut">
              <a:rPr kumimoji="1" lang="ja-JP" altLang="en-US" smtClean="0"/>
              <a:t>2022/7/19</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85800" rtl="0" eaLnBrk="1" latinLnBrk="0" hangingPunct="1">
        <a:spcBef>
          <a:spcPct val="0"/>
        </a:spcBef>
        <a:buNone/>
        <a:defRPr kumimoji="1"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p:cNvSpPr/>
          <p:nvPr/>
        </p:nvSpPr>
        <p:spPr>
          <a:xfrm>
            <a:off x="56175" y="662466"/>
            <a:ext cx="6733811" cy="8230014"/>
          </a:xfrm>
          <a:prstGeom prst="roundRect">
            <a:avLst>
              <a:gd name="adj" fmla="val 2995"/>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24189" y="251520"/>
            <a:ext cx="6545171" cy="36004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大学における海外留学に関する危機管理</a:t>
            </a:r>
            <a:r>
              <a:rPr kumimoji="1" lang="ja-JP" altLang="en-US" sz="1400" dirty="0"/>
              <a:t>ガイドラインチェックリスト</a:t>
            </a:r>
            <a:endParaRPr kumimoji="1" lang="ja-JP" altLang="en-US" dirty="0"/>
          </a:p>
        </p:txBody>
      </p:sp>
      <p:sp>
        <p:nvSpPr>
          <p:cNvPr id="2" name="四角形: 角を丸くする 1"/>
          <p:cNvSpPr/>
          <p:nvPr/>
        </p:nvSpPr>
        <p:spPr>
          <a:xfrm>
            <a:off x="175192" y="813517"/>
            <a:ext cx="6552108" cy="5486676"/>
          </a:xfrm>
          <a:prstGeom prst="roundRect">
            <a:avLst>
              <a:gd name="adj" fmla="val 1957"/>
            </a:avLst>
          </a:prstGeom>
          <a:solidFill>
            <a:schemeClr val="accent6"/>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2"/>
          <p:cNvGrpSpPr/>
          <p:nvPr/>
        </p:nvGrpSpPr>
        <p:grpSpPr>
          <a:xfrm>
            <a:off x="188640" y="709990"/>
            <a:ext cx="6480720" cy="5476383"/>
            <a:chOff x="188640" y="709990"/>
            <a:chExt cx="6480720" cy="5476383"/>
          </a:xfrm>
        </p:grpSpPr>
        <p:sp>
          <p:nvSpPr>
            <p:cNvPr id="8" name="テキスト ボックス 7"/>
            <p:cNvSpPr txBox="1"/>
            <p:nvPr/>
          </p:nvSpPr>
          <p:spPr>
            <a:xfrm>
              <a:off x="188640" y="971600"/>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１－１　「自分の身は自分で守る」という基本原則</a:t>
              </a:r>
            </a:p>
          </p:txBody>
        </p:sp>
        <p:sp>
          <p:nvSpPr>
            <p:cNvPr id="9" name="テキスト ボックス 8"/>
            <p:cNvSpPr txBox="1"/>
            <p:nvPr/>
          </p:nvSpPr>
          <p:spPr>
            <a:xfrm>
              <a:off x="260648" y="1187624"/>
              <a:ext cx="6408712"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渡航先の治安状況を学生自身が事前に熟知し、日本にいるときとは意識を切り替えることにより事件・事故を防ぐことができることを学生に理解させるよう指導しているか。</a:t>
              </a:r>
            </a:p>
          </p:txBody>
        </p:sp>
        <p:sp>
          <p:nvSpPr>
            <p:cNvPr id="10" name="テキスト ボックス 9"/>
            <p:cNvSpPr txBox="1"/>
            <p:nvPr/>
          </p:nvSpPr>
          <p:spPr>
            <a:xfrm>
              <a:off x="188640" y="1691680"/>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１－２　「自分の身は自分で守る」ための心構え</a:t>
              </a:r>
            </a:p>
          </p:txBody>
        </p:sp>
        <p:sp>
          <p:nvSpPr>
            <p:cNvPr id="11" name="テキスト ボックス 10"/>
            <p:cNvSpPr txBox="1"/>
            <p:nvPr/>
          </p:nvSpPr>
          <p:spPr>
            <a:xfrm>
              <a:off x="260648" y="1907704"/>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学生に対して、「自分の身は自分で守る」ための心構えについて指導する機会を設けているか。</a:t>
              </a:r>
            </a:p>
          </p:txBody>
        </p:sp>
        <p:sp>
          <p:nvSpPr>
            <p:cNvPr id="12" name="テキスト ボックス 11"/>
            <p:cNvSpPr txBox="1"/>
            <p:nvPr/>
          </p:nvSpPr>
          <p:spPr>
            <a:xfrm>
              <a:off x="188640" y="2237547"/>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１－３　危機等に関する情報収集のためのツールやその活用方法について</a:t>
              </a:r>
            </a:p>
          </p:txBody>
        </p:sp>
        <p:sp>
          <p:nvSpPr>
            <p:cNvPr id="13" name="テキスト ボックス 12"/>
            <p:cNvSpPr txBox="1"/>
            <p:nvPr/>
          </p:nvSpPr>
          <p:spPr>
            <a:xfrm>
              <a:off x="260648" y="2453571"/>
              <a:ext cx="6408712"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学生が留学計画の渡航先を決定する上で、危機等に関する情報を収集する必要性や外務省の海外安全</a:t>
              </a:r>
              <a:r>
                <a:rPr kumimoji="1" lang="en-US" altLang="ja-JP" sz="1000" dirty="0"/>
                <a:t>HP</a:t>
              </a:r>
              <a:r>
                <a:rPr kumimoji="1" lang="ja-JP" altLang="en-US" sz="1000" dirty="0"/>
                <a:t>等情報収集のためのツールについて学生に指導しているか。</a:t>
              </a:r>
            </a:p>
          </p:txBody>
        </p:sp>
        <p:sp>
          <p:nvSpPr>
            <p:cNvPr id="14" name="テキスト ボックス 13"/>
            <p:cNvSpPr txBox="1"/>
            <p:nvPr/>
          </p:nvSpPr>
          <p:spPr>
            <a:xfrm>
              <a:off x="188640" y="2915816"/>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１－４　留学中の連絡先の登録について</a:t>
              </a:r>
            </a:p>
          </p:txBody>
        </p:sp>
        <p:sp>
          <p:nvSpPr>
            <p:cNvPr id="15" name="テキスト ボックス 14"/>
            <p:cNvSpPr txBox="1"/>
            <p:nvPr/>
          </p:nvSpPr>
          <p:spPr>
            <a:xfrm>
              <a:off x="260648" y="3131840"/>
              <a:ext cx="6408712"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渡航先での連絡先や国内の緊急連絡先を登録するよう指導しているか。危機事象が発生した場合に備え、留学中は常に所在を明らかにするよう、留学前に学生に指導しているか。</a:t>
              </a:r>
            </a:p>
          </p:txBody>
        </p:sp>
        <p:sp>
          <p:nvSpPr>
            <p:cNvPr id="16" name="テキスト ボックス 15"/>
            <p:cNvSpPr txBox="1"/>
            <p:nvPr/>
          </p:nvSpPr>
          <p:spPr>
            <a:xfrm>
              <a:off x="260648" y="3563888"/>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渡航先での連絡先、国内の緊急連絡先の登録方法等について具体的に指導しているか。</a:t>
              </a:r>
            </a:p>
          </p:txBody>
        </p:sp>
        <p:sp>
          <p:nvSpPr>
            <p:cNvPr id="17" name="テキスト ボックス 16"/>
            <p:cNvSpPr txBox="1"/>
            <p:nvPr/>
          </p:nvSpPr>
          <p:spPr>
            <a:xfrm>
              <a:off x="260648" y="3851920"/>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在留届や「たびレジ」の登録の必要性や手続きについて周知しているか。</a:t>
              </a:r>
            </a:p>
          </p:txBody>
        </p:sp>
        <p:sp>
          <p:nvSpPr>
            <p:cNvPr id="18" name="テキスト ボックス 17"/>
            <p:cNvSpPr txBox="1"/>
            <p:nvPr/>
          </p:nvSpPr>
          <p:spPr>
            <a:xfrm>
              <a:off x="188640" y="4181763"/>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１－５　事件・事故等に巻き込まれた場合の対応</a:t>
              </a:r>
            </a:p>
          </p:txBody>
        </p:sp>
        <p:sp>
          <p:nvSpPr>
            <p:cNvPr id="19" name="テキスト ボックス 18"/>
            <p:cNvSpPr txBox="1"/>
            <p:nvPr/>
          </p:nvSpPr>
          <p:spPr>
            <a:xfrm>
              <a:off x="260648" y="4387914"/>
              <a:ext cx="6408712"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海外留学中に生命、身体が危険にさらされるような事態が生じた場合は在外公館の援護等を依頼することが重要であることを周知しているか。また、渡航前に学生に渡航先の在外公館の連絡先を確認させているか。</a:t>
              </a:r>
            </a:p>
          </p:txBody>
        </p:sp>
        <p:sp>
          <p:nvSpPr>
            <p:cNvPr id="20" name="テキスト ボックス 19"/>
            <p:cNvSpPr txBox="1"/>
            <p:nvPr/>
          </p:nvSpPr>
          <p:spPr>
            <a:xfrm>
              <a:off x="260648" y="4829835"/>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危機事象の発生の場合の大学側の窓口を事前に学生に周知しているか。</a:t>
              </a:r>
            </a:p>
          </p:txBody>
        </p:sp>
        <p:sp>
          <p:nvSpPr>
            <p:cNvPr id="21" name="テキスト ボックス 20"/>
            <p:cNvSpPr txBox="1"/>
            <p:nvPr/>
          </p:nvSpPr>
          <p:spPr>
            <a:xfrm>
              <a:off x="260648" y="5117867"/>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000" dirty="0"/>
                <a:t>危機事象の発生の場合の</a:t>
              </a:r>
              <a:r>
                <a:rPr kumimoji="1" lang="ja-JP" altLang="en-US" sz="1000" dirty="0"/>
                <a:t>学生や保護者からの相談体制は構築されているか。</a:t>
              </a:r>
            </a:p>
          </p:txBody>
        </p:sp>
        <p:sp>
          <p:nvSpPr>
            <p:cNvPr id="22" name="テキスト ボックス 21"/>
            <p:cNvSpPr txBox="1"/>
            <p:nvPr/>
          </p:nvSpPr>
          <p:spPr>
            <a:xfrm>
              <a:off x="188640" y="5436096"/>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１－６　海外旅行保険について</a:t>
              </a:r>
            </a:p>
          </p:txBody>
        </p:sp>
        <p:sp>
          <p:nvSpPr>
            <p:cNvPr id="23" name="テキスト ボックス 22"/>
            <p:cNvSpPr txBox="1"/>
            <p:nvPr/>
          </p:nvSpPr>
          <p:spPr>
            <a:xfrm>
              <a:off x="260648" y="5652120"/>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海外旅行保険に加入させているか。その際に補償内容を確認し、保護者にも共有させているか。</a:t>
              </a:r>
            </a:p>
          </p:txBody>
        </p:sp>
        <p:sp>
          <p:nvSpPr>
            <p:cNvPr id="24" name="テキスト ボックス 23"/>
            <p:cNvSpPr txBox="1"/>
            <p:nvPr/>
          </p:nvSpPr>
          <p:spPr>
            <a:xfrm>
              <a:off x="260648" y="5940152"/>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大学が学生や保護者から保険加入にあたって助言できるような体制が整備されているか。</a:t>
              </a:r>
            </a:p>
          </p:txBody>
        </p:sp>
        <p:sp>
          <p:nvSpPr>
            <p:cNvPr id="7" name="テキスト ボックス 6"/>
            <p:cNvSpPr txBox="1"/>
            <p:nvPr/>
          </p:nvSpPr>
          <p:spPr>
            <a:xfrm>
              <a:off x="188640" y="709990"/>
              <a:ext cx="5328592" cy="276999"/>
            </a:xfrm>
            <a:prstGeom prst="rect">
              <a:avLst/>
            </a:prstGeom>
            <a:solidFill>
              <a:srgbClr val="FFFFCC"/>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200" b="1" dirty="0">
                  <a:solidFill>
                    <a:srgbClr val="FF0000"/>
                  </a:solidFill>
                </a:rPr>
                <a:t>１．「自分の身は自分で守る」という学生の意識啓発に向けた取組の実施</a:t>
              </a:r>
            </a:p>
          </p:txBody>
        </p:sp>
      </p:grpSp>
      <p:sp>
        <p:nvSpPr>
          <p:cNvPr id="33" name="四角形: 角を丸くする 32"/>
          <p:cNvSpPr/>
          <p:nvPr/>
        </p:nvSpPr>
        <p:spPr>
          <a:xfrm>
            <a:off x="160504" y="6588224"/>
            <a:ext cx="6566796" cy="2236023"/>
          </a:xfrm>
          <a:prstGeom prst="roundRect">
            <a:avLst>
              <a:gd name="adj" fmla="val 1957"/>
            </a:avLst>
          </a:prstGeom>
          <a:solidFill>
            <a:schemeClr val="accent6"/>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3"/>
          <p:cNvGrpSpPr/>
          <p:nvPr/>
        </p:nvGrpSpPr>
        <p:grpSpPr>
          <a:xfrm>
            <a:off x="188640" y="6444208"/>
            <a:ext cx="6480720" cy="2272318"/>
            <a:chOff x="188640" y="6588224"/>
            <a:chExt cx="6480720" cy="2272318"/>
          </a:xfrm>
        </p:grpSpPr>
        <p:sp>
          <p:nvSpPr>
            <p:cNvPr id="26" name="テキスト ボックス 25"/>
            <p:cNvSpPr txBox="1"/>
            <p:nvPr/>
          </p:nvSpPr>
          <p:spPr>
            <a:xfrm>
              <a:off x="188640" y="6876256"/>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２－１　意思決定ルートの確立</a:t>
              </a:r>
            </a:p>
          </p:txBody>
        </p:sp>
        <p:sp>
          <p:nvSpPr>
            <p:cNvPr id="27" name="テキスト ボックス 26"/>
            <p:cNvSpPr txBox="1"/>
            <p:nvPr/>
          </p:nvSpPr>
          <p:spPr>
            <a:xfrm>
              <a:off x="260648" y="7092280"/>
              <a:ext cx="6408712"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学生が事件・事故に巻き込まれた場合の対応策の決定方法、決定過程、最終的な決定に関し、権限と責任が明確となっているか。</a:t>
              </a:r>
            </a:p>
          </p:txBody>
        </p:sp>
        <p:sp>
          <p:nvSpPr>
            <p:cNvPr id="29" name="テキスト ボックス 28"/>
            <p:cNvSpPr txBox="1"/>
            <p:nvPr/>
          </p:nvSpPr>
          <p:spPr>
            <a:xfrm>
              <a:off x="188640" y="7566139"/>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２－２　意思決定の判断基準の策定</a:t>
              </a:r>
            </a:p>
          </p:txBody>
        </p:sp>
        <p:sp>
          <p:nvSpPr>
            <p:cNvPr id="30" name="テキスト ボックス 29"/>
            <p:cNvSpPr txBox="1"/>
            <p:nvPr/>
          </p:nvSpPr>
          <p:spPr>
            <a:xfrm>
              <a:off x="260648" y="7772290"/>
              <a:ext cx="6408712"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外務省の危険情報に応じて注意喚起発出の有無、留学継続の可否等の判断基準を設け、学生に周知共有されているか。</a:t>
              </a:r>
            </a:p>
          </p:txBody>
        </p:sp>
        <p:sp>
          <p:nvSpPr>
            <p:cNvPr id="31" name="テキスト ボックス 30"/>
            <p:cNvSpPr txBox="1"/>
            <p:nvPr/>
          </p:nvSpPr>
          <p:spPr>
            <a:xfrm>
              <a:off x="188640" y="8244408"/>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２－３　学生の海外留学状況の把握</a:t>
              </a:r>
            </a:p>
          </p:txBody>
        </p:sp>
        <p:sp>
          <p:nvSpPr>
            <p:cNvPr id="32" name="テキスト ボックス 31"/>
            <p:cNvSpPr txBox="1"/>
            <p:nvPr/>
          </p:nvSpPr>
          <p:spPr>
            <a:xfrm>
              <a:off x="260648" y="8460432"/>
              <a:ext cx="6408712"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学生の海外留学について、渡航期間、渡航場所、滞在場所などの情報を学生に届出させる体制整備がなされているか。</a:t>
              </a:r>
            </a:p>
          </p:txBody>
        </p:sp>
        <p:sp>
          <p:nvSpPr>
            <p:cNvPr id="25" name="テキスト ボックス 24"/>
            <p:cNvSpPr txBox="1"/>
            <p:nvPr/>
          </p:nvSpPr>
          <p:spPr>
            <a:xfrm>
              <a:off x="188640" y="6588224"/>
              <a:ext cx="4608512" cy="276999"/>
            </a:xfrm>
            <a:prstGeom prst="rect">
              <a:avLst/>
            </a:prstGeom>
            <a:solidFill>
              <a:srgbClr val="FFFFCC"/>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200" b="1" dirty="0">
                  <a:solidFill>
                    <a:srgbClr val="FF0000"/>
                  </a:solidFill>
                </a:rPr>
                <a:t>２．大学における危機管理体制の整備</a:t>
              </a:r>
            </a:p>
          </p:txBody>
        </p:sp>
      </p:grpSp>
      <p:sp>
        <p:nvSpPr>
          <p:cNvPr id="28" name="テキスト ボックス 27"/>
          <p:cNvSpPr txBox="1"/>
          <p:nvPr/>
        </p:nvSpPr>
        <p:spPr>
          <a:xfrm>
            <a:off x="5925890" y="-11164"/>
            <a:ext cx="864096" cy="276999"/>
          </a:xfrm>
          <a:prstGeom prst="rect">
            <a:avLst/>
          </a:prstGeom>
          <a:noFill/>
        </p:spPr>
        <p:txBody>
          <a:bodyPr wrap="square" rtlCol="0">
            <a:spAutoFit/>
          </a:bodyPr>
          <a:lstStyle/>
          <a:p>
            <a:pPr algn="ctr"/>
            <a:r>
              <a:rPr kumimoji="1" lang="ja-JP" altLang="en-US" sz="1200" dirty="0"/>
              <a:t>（</a:t>
            </a:r>
            <a:r>
              <a:rPr kumimoji="1" lang="ja-JP" altLang="en-US" sz="1200" dirty="0" smtClean="0"/>
              <a:t>別紙１）</a:t>
            </a:r>
            <a:endParaRPr kumimoji="1" lang="ja-JP" altLang="en-US" sz="1200" dirty="0"/>
          </a:p>
        </p:txBody>
      </p:sp>
    </p:spTree>
    <p:extLst>
      <p:ext uri="{BB962C8B-B14F-4D97-AF65-F5344CB8AC3E}">
        <p14:creationId xmlns:p14="http://schemas.microsoft.com/office/powerpoint/2010/main" val="3955012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p:cNvSpPr/>
          <p:nvPr/>
        </p:nvSpPr>
        <p:spPr>
          <a:xfrm>
            <a:off x="56175" y="539552"/>
            <a:ext cx="6733811" cy="6768752"/>
          </a:xfrm>
          <a:prstGeom prst="roundRect">
            <a:avLst>
              <a:gd name="adj" fmla="val 2995"/>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四角形: 角を丸くする 24"/>
          <p:cNvSpPr/>
          <p:nvPr/>
        </p:nvSpPr>
        <p:spPr>
          <a:xfrm>
            <a:off x="188640" y="827584"/>
            <a:ext cx="6552728" cy="6264696"/>
          </a:xfrm>
          <a:prstGeom prst="roundRect">
            <a:avLst>
              <a:gd name="adj" fmla="val 1957"/>
            </a:avLst>
          </a:prstGeom>
          <a:solidFill>
            <a:schemeClr val="accent6"/>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 name="グループ化 1"/>
          <p:cNvGrpSpPr/>
          <p:nvPr/>
        </p:nvGrpSpPr>
        <p:grpSpPr>
          <a:xfrm>
            <a:off x="197342" y="709990"/>
            <a:ext cx="6480720" cy="6350352"/>
            <a:chOff x="188640" y="709990"/>
            <a:chExt cx="6480720" cy="6350352"/>
          </a:xfrm>
        </p:grpSpPr>
        <p:sp>
          <p:nvSpPr>
            <p:cNvPr id="8" name="テキスト ボックス 7"/>
            <p:cNvSpPr txBox="1"/>
            <p:nvPr/>
          </p:nvSpPr>
          <p:spPr>
            <a:xfrm>
              <a:off x="188640" y="1013411"/>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２－４　留学中の渡航先及び国内連絡先の把握</a:t>
              </a:r>
            </a:p>
          </p:txBody>
        </p:sp>
        <p:sp>
          <p:nvSpPr>
            <p:cNvPr id="9" name="テキスト ボックス 8"/>
            <p:cNvSpPr txBox="1"/>
            <p:nvPr/>
          </p:nvSpPr>
          <p:spPr>
            <a:xfrm>
              <a:off x="260648" y="1229435"/>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危機事象発生時に渡航中の学生に情報の伝達、注意喚起、安否確認ができるよう連絡ルートを確保しているか。</a:t>
              </a:r>
            </a:p>
          </p:txBody>
        </p:sp>
        <p:sp>
          <p:nvSpPr>
            <p:cNvPr id="11" name="テキスト ボックス 10"/>
            <p:cNvSpPr txBox="1"/>
            <p:nvPr/>
          </p:nvSpPr>
          <p:spPr>
            <a:xfrm>
              <a:off x="260648" y="1517467"/>
              <a:ext cx="6408712"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学生が事件・事故に巻き込まれた場合にすみやかに連絡が取れるよう国内の学生の緊急連絡先などを把握する体制を整えているか。</a:t>
              </a:r>
            </a:p>
          </p:txBody>
        </p:sp>
        <p:sp>
          <p:nvSpPr>
            <p:cNvPr id="12" name="テキスト ボックス 11"/>
            <p:cNvSpPr txBox="1"/>
            <p:nvPr/>
          </p:nvSpPr>
          <p:spPr>
            <a:xfrm>
              <a:off x="188640" y="2267744"/>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２－５　大学における学生からの連絡窓口の設置</a:t>
              </a:r>
            </a:p>
          </p:txBody>
        </p:sp>
        <p:sp>
          <p:nvSpPr>
            <p:cNvPr id="13" name="テキスト ボックス 12"/>
            <p:cNvSpPr txBox="1"/>
            <p:nvPr/>
          </p:nvSpPr>
          <p:spPr>
            <a:xfrm>
              <a:off x="260648" y="2525579"/>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学生が事件・事故に巻き込まれた場合に日本の在籍大学にも連絡を取れるように指導をしているか。</a:t>
              </a:r>
            </a:p>
          </p:txBody>
        </p:sp>
        <p:sp>
          <p:nvSpPr>
            <p:cNvPr id="14" name="テキスト ボックス 13"/>
            <p:cNvSpPr txBox="1"/>
            <p:nvPr/>
          </p:nvSpPr>
          <p:spPr>
            <a:xfrm>
              <a:off x="188640" y="3059832"/>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２－６　学生の連絡先等に関する安全情報の収集</a:t>
              </a:r>
            </a:p>
          </p:txBody>
        </p:sp>
        <p:sp>
          <p:nvSpPr>
            <p:cNvPr id="15" name="テキスト ボックス 14"/>
            <p:cNvSpPr txBox="1"/>
            <p:nvPr/>
          </p:nvSpPr>
          <p:spPr>
            <a:xfrm>
              <a:off x="260648" y="3317667"/>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大学は、各国在外公館</a:t>
              </a:r>
              <a:r>
                <a:rPr kumimoji="1" lang="en-US" altLang="ja-JP" sz="1000" dirty="0"/>
                <a:t>HP</a:t>
              </a:r>
              <a:r>
                <a:rPr kumimoji="1" lang="ja-JP" altLang="en-US" sz="1000" dirty="0"/>
                <a:t>や「たびレジ」を活用し、学生の渡航先の安全情報を収集し、活用しているか。</a:t>
              </a:r>
            </a:p>
          </p:txBody>
        </p:sp>
        <p:sp>
          <p:nvSpPr>
            <p:cNvPr id="16" name="テキスト ボックス 15"/>
            <p:cNvSpPr txBox="1"/>
            <p:nvPr/>
          </p:nvSpPr>
          <p:spPr>
            <a:xfrm>
              <a:off x="260648" y="3606092"/>
              <a:ext cx="6408712"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安全情報の確認のための学内体制を整備し、危険度に</a:t>
              </a:r>
              <a:r>
                <a:rPr kumimoji="1" lang="ja-JP" altLang="en-US" sz="1000" dirty="0">
                  <a:solidFill>
                    <a:schemeClr val="tx1"/>
                  </a:solidFill>
                </a:rPr>
                <a:t>応じ</a:t>
              </a:r>
              <a:r>
                <a:rPr lang="ja-JP" altLang="en-US" sz="1000" dirty="0">
                  <a:solidFill>
                    <a:schemeClr val="tx1"/>
                  </a:solidFill>
                </a:rPr>
                <a:t>て</a:t>
              </a:r>
              <a:r>
                <a:rPr kumimoji="1" lang="ja-JP" altLang="en-US" sz="1000" dirty="0">
                  <a:solidFill>
                    <a:schemeClr val="tx1"/>
                  </a:solidFill>
                </a:rPr>
                <a:t>あらかじめ</a:t>
              </a:r>
              <a:r>
                <a:rPr lang="ja-JP" altLang="en-US" sz="1000" dirty="0">
                  <a:solidFill>
                    <a:schemeClr val="tx1"/>
                  </a:solidFill>
                </a:rPr>
                <a:t>対応</a:t>
              </a:r>
              <a:r>
                <a:rPr kumimoji="1" lang="ja-JP" altLang="en-US" sz="1000" dirty="0">
                  <a:solidFill>
                    <a:schemeClr val="tx1"/>
                  </a:solidFill>
                </a:rPr>
                <a:t>方針</a:t>
              </a:r>
              <a:r>
                <a:rPr kumimoji="1" lang="ja-JP" altLang="en-US" sz="1000" dirty="0"/>
                <a:t>を定め、マニュアルとして共有しているか。</a:t>
              </a:r>
            </a:p>
          </p:txBody>
        </p:sp>
        <p:sp>
          <p:nvSpPr>
            <p:cNvPr id="17" name="テキスト ボックス 16"/>
            <p:cNvSpPr txBox="1"/>
            <p:nvPr/>
          </p:nvSpPr>
          <p:spPr>
            <a:xfrm>
              <a:off x="260648" y="4064712"/>
              <a:ext cx="6408712"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学生が事件・事故に巻き込まれた場合の在外公館を通じた情報収集や現地における情報収集ができる体制を整備しているか。</a:t>
              </a:r>
            </a:p>
          </p:txBody>
        </p:sp>
        <p:sp>
          <p:nvSpPr>
            <p:cNvPr id="18" name="テキスト ボックス 17"/>
            <p:cNvSpPr txBox="1"/>
            <p:nvPr/>
          </p:nvSpPr>
          <p:spPr>
            <a:xfrm>
              <a:off x="188640" y="4454406"/>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２－７　学生の連絡体制の確認・共有</a:t>
              </a:r>
            </a:p>
          </p:txBody>
        </p:sp>
        <p:sp>
          <p:nvSpPr>
            <p:cNvPr id="19" name="テキスト ボックス 18"/>
            <p:cNvSpPr txBox="1"/>
            <p:nvPr/>
          </p:nvSpPr>
          <p:spPr>
            <a:xfrm>
              <a:off x="260648" y="4675946"/>
              <a:ext cx="6408712"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関係者間であらかじめ情報伝達ルートを確立し、共有されているか。特に執行部への迅速な伝達体制が整備されているか。</a:t>
              </a:r>
            </a:p>
          </p:txBody>
        </p:sp>
        <p:sp>
          <p:nvSpPr>
            <p:cNvPr id="22" name="テキスト ボックス 21"/>
            <p:cNvSpPr txBox="1"/>
            <p:nvPr/>
          </p:nvSpPr>
          <p:spPr>
            <a:xfrm>
              <a:off x="188640" y="5102478"/>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２－８　関係省庁の連絡先の確認・共有（文部科学省及び外務省）</a:t>
              </a:r>
            </a:p>
          </p:txBody>
        </p:sp>
        <p:sp>
          <p:nvSpPr>
            <p:cNvPr id="23" name="テキスト ボックス 22"/>
            <p:cNvSpPr txBox="1"/>
            <p:nvPr/>
          </p:nvSpPr>
          <p:spPr>
            <a:xfrm>
              <a:off x="260648" y="5333891"/>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関係する省庁に情報共有・相談がなされる体制が整備されているか。</a:t>
              </a:r>
            </a:p>
          </p:txBody>
        </p:sp>
        <p:sp>
          <p:nvSpPr>
            <p:cNvPr id="26" name="テキスト ボックス 25"/>
            <p:cNvSpPr txBox="1"/>
            <p:nvPr/>
          </p:nvSpPr>
          <p:spPr>
            <a:xfrm>
              <a:off x="188640" y="5606534"/>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２－９　巻き込まれた学生や周囲の学生等のケア</a:t>
              </a:r>
            </a:p>
          </p:txBody>
        </p:sp>
        <p:sp>
          <p:nvSpPr>
            <p:cNvPr id="27" name="テキスト ボックス 26"/>
            <p:cNvSpPr txBox="1"/>
            <p:nvPr/>
          </p:nvSpPr>
          <p:spPr>
            <a:xfrm>
              <a:off x="260648" y="5837947"/>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学生が事件・事故に巻き込まれた場合、家族との連絡や必要なサポートを行う体制を整備しているか。</a:t>
              </a:r>
            </a:p>
          </p:txBody>
        </p:sp>
        <p:sp>
          <p:nvSpPr>
            <p:cNvPr id="30" name="テキスト ボックス 29"/>
            <p:cNvSpPr txBox="1"/>
            <p:nvPr/>
          </p:nvSpPr>
          <p:spPr>
            <a:xfrm>
              <a:off x="260648" y="6125979"/>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事件・事故に巻き込まれた学生の周囲にいる学生に対してもケアできる体制が整備されているか。</a:t>
              </a:r>
            </a:p>
          </p:txBody>
        </p:sp>
        <p:sp>
          <p:nvSpPr>
            <p:cNvPr id="31" name="テキスト ボックス 30"/>
            <p:cNvSpPr txBox="1"/>
            <p:nvPr/>
          </p:nvSpPr>
          <p:spPr>
            <a:xfrm>
              <a:off x="188640" y="6444208"/>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２－１０　対外的対応</a:t>
              </a:r>
            </a:p>
          </p:txBody>
        </p:sp>
        <p:sp>
          <p:nvSpPr>
            <p:cNvPr id="32" name="テキスト ボックス 31"/>
            <p:cNvSpPr txBox="1"/>
            <p:nvPr/>
          </p:nvSpPr>
          <p:spPr>
            <a:xfrm>
              <a:off x="260648" y="6660232"/>
              <a:ext cx="6408712"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外部からの問い合わせへの対応のルールを定めているか。対応者として学内責任者から一元的に対応する体制となっているか。</a:t>
              </a:r>
            </a:p>
          </p:txBody>
        </p:sp>
        <p:sp>
          <p:nvSpPr>
            <p:cNvPr id="33" name="テキスト ボックス 32"/>
            <p:cNvSpPr txBox="1"/>
            <p:nvPr/>
          </p:nvSpPr>
          <p:spPr>
            <a:xfrm>
              <a:off x="260648" y="1979712"/>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学生が事件・事故に巻き込まれた場合に連絡が取れるよう渡航先の最寄りの在外公館の連絡先を把握しているか。</a:t>
              </a:r>
            </a:p>
          </p:txBody>
        </p:sp>
        <p:sp>
          <p:nvSpPr>
            <p:cNvPr id="34" name="テキスト ボックス 33"/>
            <p:cNvSpPr txBox="1"/>
            <p:nvPr/>
          </p:nvSpPr>
          <p:spPr>
            <a:xfrm>
              <a:off x="260648" y="2813611"/>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休暇中や夜間を含めた学生からの緊急連絡を受けることができる体制整備をしているか。</a:t>
              </a:r>
            </a:p>
          </p:txBody>
        </p:sp>
        <p:sp>
          <p:nvSpPr>
            <p:cNvPr id="24" name="テキスト ボックス 23"/>
            <p:cNvSpPr txBox="1"/>
            <p:nvPr/>
          </p:nvSpPr>
          <p:spPr>
            <a:xfrm>
              <a:off x="188640" y="709990"/>
              <a:ext cx="4608512" cy="276999"/>
            </a:xfrm>
            <a:prstGeom prst="rect">
              <a:avLst/>
            </a:prstGeom>
            <a:solidFill>
              <a:srgbClr val="FFFFCC"/>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200" b="1" dirty="0">
                  <a:solidFill>
                    <a:srgbClr val="FF0000"/>
                  </a:solidFill>
                </a:rPr>
                <a:t>２．大学における危機管理体制の整備（つづき）</a:t>
              </a:r>
            </a:p>
          </p:txBody>
        </p:sp>
      </p:grpSp>
    </p:spTree>
    <p:extLst>
      <p:ext uri="{BB962C8B-B14F-4D97-AF65-F5344CB8AC3E}">
        <p14:creationId xmlns:p14="http://schemas.microsoft.com/office/powerpoint/2010/main" val="208558211"/>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268</TotalTime>
  <Words>1020</Words>
  <Application>Microsoft Office PowerPoint</Application>
  <PresentationFormat>画面に合わせる (4:3)</PresentationFormat>
  <Paragraphs>48</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游ゴシック</vt:lpstr>
      <vt:lpstr>Arial</vt:lpstr>
      <vt:lpstr>Calibri</vt:lpstr>
      <vt:lpstr>blank</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dc:creator>
  <cp:lastModifiedBy>長野　由衣</cp:lastModifiedBy>
  <cp:revision>33</cp:revision>
  <cp:lastPrinted>2017-03-30T08:27:15Z</cp:lastPrinted>
  <dcterms:created xsi:type="dcterms:W3CDTF">2017-03-17T10:44:33Z</dcterms:created>
  <dcterms:modified xsi:type="dcterms:W3CDTF">2022-07-19T02:05:20Z</dcterms:modified>
</cp:coreProperties>
</file>